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0" r:id="rId11"/>
    <p:sldId id="261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2541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0353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960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3285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30412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423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6545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472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6529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23392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4771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36355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94930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1246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67505DF-7742-446D-8BCD-277FEF2928ED}" type="datetimeFigureOut">
              <a:rPr lang="sl-SI" smtClean="0"/>
              <a:t>21. 03. 2019</a:t>
            </a:fld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D7ED9D3-9949-4E2D-986F-ECC219645609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23169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ucilnica.pef.uni-lj.si/mod/folder/view.php?id=976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cAHpLO0BW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SLOVAŠKI KURIKULUM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532754"/>
            <a:ext cx="12271248" cy="434974"/>
          </a:xfrm>
        </p:spPr>
        <p:txBody>
          <a:bodyPr>
            <a:normAutofit fontScale="85000" lnSpcReduction="10000"/>
          </a:bodyPr>
          <a:lstStyle/>
          <a:p>
            <a:r>
              <a:rPr lang="sl-SI" dirty="0" smtClean="0"/>
              <a:t>Urška Nikoletti, 2. Ma-ra														   mentorica: dr. Irena Nančovska Šerbec</a:t>
            </a:r>
            <a:endParaRPr lang="sl-S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7850" y="3058299"/>
            <a:ext cx="2689008" cy="1792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4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rogramiranje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Na višji ravni v okoljih Delphija in </a:t>
            </a:r>
            <a:r>
              <a:rPr lang="sl-SI" dirty="0"/>
              <a:t>Lazarja postopno </a:t>
            </a:r>
            <a:r>
              <a:rPr lang="sl-SI" dirty="0" smtClean="0"/>
              <a:t>Python</a:t>
            </a:r>
            <a:r>
              <a:rPr lang="sl-SI" dirty="0"/>
              <a:t>. </a:t>
            </a:r>
            <a:endParaRPr lang="sl-SI" dirty="0" smtClean="0"/>
          </a:p>
          <a:p>
            <a:r>
              <a:rPr lang="sl-SI" dirty="0" smtClean="0"/>
              <a:t>Na </a:t>
            </a:r>
            <a:r>
              <a:rPr lang="sl-SI" dirty="0"/>
              <a:t>nižjih srednjih šolah Imagine Logo in Scratch. </a:t>
            </a:r>
            <a:r>
              <a:rPr lang="sl-SI" dirty="0" smtClean="0"/>
              <a:t>(https</a:t>
            </a:r>
            <a:r>
              <a:rPr lang="sl-SI" dirty="0"/>
              <a:t>://</a:t>
            </a:r>
            <a:r>
              <a:rPr lang="sl-SI" dirty="0" smtClean="0"/>
              <a:t>www.youtube.com/watch?v=hYeMfkQYgQk)</a:t>
            </a:r>
          </a:p>
          <a:p>
            <a:r>
              <a:rPr lang="sl-SI" dirty="0" smtClean="0"/>
              <a:t>V </a:t>
            </a:r>
            <a:r>
              <a:rPr lang="sl-SI" dirty="0"/>
              <a:t>osnovnih šolah pa </a:t>
            </a:r>
            <a:r>
              <a:rPr lang="sl-SI" dirty="0" smtClean="0"/>
              <a:t>EasyLogo…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7045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http://www.mizs.gov.si/fileadmin/mizs.gov.si/pageuploads/podrocje/os/devetletka/program_razsirjeni/Racunalnistvo_izbirni_neobvezni.pdf,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r>
              <a:rPr lang="sl-SI" dirty="0" smtClean="0"/>
              <a:t>http</a:t>
            </a:r>
            <a:r>
              <a:rPr lang="sl-SI" dirty="0"/>
              <a:t>://www.mizs.gov.si/fileadmin/mizs.gov.si/pageuploads/podrocje/os/devetletka/predmeti_izbirni/Racunalnistvo_izbirni.pdf,</a:t>
            </a:r>
            <a:br>
              <a:rPr lang="sl-SI" dirty="0"/>
            </a:br>
            <a:endParaRPr lang="sl-SI" dirty="0" smtClean="0"/>
          </a:p>
          <a:p>
            <a:r>
              <a:rPr lang="sl-SI" dirty="0" smtClean="0"/>
              <a:t>http</a:t>
            </a:r>
            <a:r>
              <a:rPr lang="sl-SI" dirty="0"/>
              <a:t>://eportal.mss.edus.si/msswww/programi2009/programi/media/pdf/un_gimnazija/un_informatika_gimn.pdf</a:t>
            </a:r>
            <a:r>
              <a:rPr lang="sl-SI" b="1" dirty="0"/>
              <a:t>,</a:t>
            </a:r>
            <a:br>
              <a:rPr lang="sl-SI" b="1" dirty="0"/>
            </a:br>
            <a:endParaRPr lang="sl-SI" b="1" dirty="0" smtClean="0"/>
          </a:p>
          <a:p>
            <a:r>
              <a:rPr lang="sl-SI" dirty="0" smtClean="0"/>
              <a:t>https</a:t>
            </a:r>
            <a:r>
              <a:rPr lang="sl-SI" dirty="0"/>
              <a:t>://www.minedu.sk/data/att/7510.pdf?fbclid=IwAR0_8irm6KQex-hMuwK6TlvHcqbjXTkRogvkF-rgNUfN3ezrS1_bkV3tzQ0,</a:t>
            </a:r>
            <a:br>
              <a:rPr lang="sl-SI" dirty="0"/>
            </a:br>
            <a:endParaRPr lang="sl-SI" dirty="0" smtClean="0"/>
          </a:p>
          <a:p>
            <a:r>
              <a:rPr lang="en-US" dirty="0" err="1"/>
              <a:t>Blaho</a:t>
            </a:r>
            <a:r>
              <a:rPr lang="en-US" dirty="0"/>
              <a:t>, A., &amp; </a:t>
            </a:r>
            <a:r>
              <a:rPr lang="en-US" dirty="0" err="1"/>
              <a:t>Salanci</a:t>
            </a:r>
            <a:r>
              <a:rPr lang="en-US" dirty="0"/>
              <a:t>, L. U. (2011, October). Informatics in primary school: principles and experience. In </a:t>
            </a:r>
            <a:r>
              <a:rPr lang="en-US" i="1" dirty="0"/>
              <a:t>International Conference on Informatics in Schools: Situation, Evolution, and Perspectives</a:t>
            </a:r>
            <a:r>
              <a:rPr lang="en-US" dirty="0"/>
              <a:t> (pp. 129-142). Springer, Berlin, Heidelberg.</a:t>
            </a:r>
            <a:r>
              <a:rPr lang="sl-SI" dirty="0"/>
              <a:t/>
            </a:r>
            <a:br>
              <a:rPr lang="sl-SI" dirty="0"/>
            </a:br>
            <a:endParaRPr lang="sl-SI" dirty="0" smtClean="0"/>
          </a:p>
          <a:p>
            <a:r>
              <a:rPr lang="sl-SI" dirty="0" smtClean="0">
                <a:hlinkClick r:id="rId2"/>
              </a:rPr>
              <a:t>Slovas</a:t>
            </a:r>
            <a:r>
              <a:rPr lang="sl-SI" dirty="0">
                <a:hlinkClick r:id="rId2"/>
              </a:rPr>
              <a:t>̌ka_Programming in Slovak Primary Schools.pdf</a:t>
            </a:r>
            <a:r>
              <a:rPr lang="sl-SI" dirty="0"/>
              <a:t>,</a:t>
            </a:r>
            <a:br>
              <a:rPr lang="sl-SI" dirty="0"/>
            </a:br>
            <a:endParaRPr lang="sl-SI" dirty="0" smtClean="0"/>
          </a:p>
          <a:p>
            <a:r>
              <a:rPr lang="sl-SI" dirty="0"/>
              <a:t>KABÁTOVÁ, M., KALAŠ, I., &amp; TOMCSÁNYIOVÁ, M. (2016). Programming in Slovak Primary Schools. </a:t>
            </a:r>
            <a:r>
              <a:rPr lang="sl-SI" i="1" dirty="0"/>
              <a:t>Olympiads in Informatics</a:t>
            </a:r>
            <a:r>
              <a:rPr lang="sl-SI" dirty="0"/>
              <a:t>, </a:t>
            </a:r>
            <a:r>
              <a:rPr lang="sl-SI" i="1" dirty="0"/>
              <a:t>10</a:t>
            </a:r>
            <a:r>
              <a:rPr lang="sl-SI" dirty="0"/>
              <a:t>, 125-159.</a:t>
            </a:r>
          </a:p>
        </p:txBody>
      </p:sp>
    </p:spTree>
    <p:extLst>
      <p:ext uri="{BB962C8B-B14F-4D97-AF65-F5344CB8AC3E}">
        <p14:creationId xmlns:p14="http://schemas.microsoft.com/office/powerpoint/2010/main" val="421532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 dosege ciljev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815846"/>
            <a:ext cx="10554574" cy="3636511"/>
          </a:xfrm>
        </p:spPr>
        <p:txBody>
          <a:bodyPr>
            <a:normAutofit/>
          </a:bodyPr>
          <a:lstStyle/>
          <a:p>
            <a:r>
              <a:rPr lang="pl-PL" dirty="0" smtClean="0"/>
              <a:t>Integracija računalniškega razlišljanja v primarno izobraževanje vseh učencev. </a:t>
            </a:r>
          </a:p>
          <a:p>
            <a:r>
              <a:rPr lang="pl-PL" dirty="0" smtClean="0"/>
              <a:t>Računalniško razmišljanje enako pomembno kot pismenost in matematično razmišljanje.</a:t>
            </a:r>
          </a:p>
          <a:p>
            <a:r>
              <a:rPr lang="pl-PL" dirty="0" smtClean="0"/>
              <a:t>Razmere na Slovaškem se razlikujejo od večine držav. </a:t>
            </a:r>
          </a:p>
          <a:p>
            <a:r>
              <a:rPr lang="pl-PL" dirty="0" smtClean="0"/>
              <a:t>Informatika ločen obvezen predmet od leta 2008. </a:t>
            </a:r>
          </a:p>
          <a:p>
            <a:r>
              <a:rPr lang="sl-SI" dirty="0" smtClean="0"/>
              <a:t>Programiranje </a:t>
            </a:r>
            <a:r>
              <a:rPr lang="sl-SI" dirty="0"/>
              <a:t>po stopnjah </a:t>
            </a:r>
            <a:r>
              <a:rPr lang="pl-PL" dirty="0"/>
              <a:t>razvoja mišljenja po piagetu. </a:t>
            </a:r>
            <a:r>
              <a:rPr lang="pl-PL" dirty="0" smtClean="0"/>
              <a:t>V </a:t>
            </a:r>
            <a:r>
              <a:rPr lang="pl-PL" dirty="0"/>
              <a:t>vsaki straosti (0-2, 2-7, 7-11, 11-</a:t>
            </a:r>
            <a:r>
              <a:rPr lang="pl-PL" dirty="0" smtClean="0"/>
              <a:t>...)</a:t>
            </a:r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53895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Zakaj bi začeli tako zgodaj? 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542327"/>
            <a:ext cx="10554574" cy="3636511"/>
          </a:xfrm>
        </p:spPr>
        <p:txBody>
          <a:bodyPr/>
          <a:lstStyle/>
          <a:p>
            <a:r>
              <a:rPr lang="sl-SI" dirty="0" smtClean="0"/>
              <a:t>Zgodnje vključevanje </a:t>
            </a:r>
            <a:r>
              <a:rPr lang="sl-SI" dirty="0"/>
              <a:t>digitalne tehnologije tudi v predšolsko izobraževanje. </a:t>
            </a:r>
            <a:endParaRPr lang="sl-SI" dirty="0" smtClean="0"/>
          </a:p>
          <a:p>
            <a:r>
              <a:rPr lang="sl-SI" dirty="0" smtClean="0"/>
              <a:t>Ustrezna uporaba </a:t>
            </a:r>
            <a:r>
              <a:rPr lang="sl-SI" dirty="0"/>
              <a:t>digitalne tehnologije </a:t>
            </a:r>
            <a:r>
              <a:rPr lang="sl-SI" dirty="0" smtClean="0"/>
              <a:t>v vrtcih.</a:t>
            </a:r>
            <a:br>
              <a:rPr lang="sl-SI" dirty="0" smtClean="0"/>
            </a:br>
            <a:r>
              <a:rPr lang="sl-SI" dirty="0" smtClean="0"/>
              <a:t>(Bee-bot: </a:t>
            </a:r>
            <a:r>
              <a:rPr lang="sl-SI" u="sng" dirty="0">
                <a:hlinkClick r:id="rId2"/>
              </a:rPr>
              <a:t>https://</a:t>
            </a:r>
            <a:r>
              <a:rPr lang="sl-SI" u="sng" dirty="0" smtClean="0">
                <a:hlinkClick r:id="rId2"/>
              </a:rPr>
              <a:t>www.youtube.com/watch?v=wcAHpLO0BWA</a:t>
            </a:r>
            <a:r>
              <a:rPr lang="sl-SI" dirty="0" smtClean="0"/>
              <a:t>).</a:t>
            </a:r>
          </a:p>
          <a:p>
            <a:r>
              <a:rPr lang="sl-SI" dirty="0" smtClean="0"/>
              <a:t>Nov pogled na vlogo programiranja in računalniške tehnologije v izobraževanju.</a:t>
            </a:r>
          </a:p>
          <a:p>
            <a:r>
              <a:rPr lang="sl-SI" dirty="0" smtClean="0"/>
              <a:t>Programiranje je kot orodje za učenje in kot instrument za raziskovanje, konstruiranje.</a:t>
            </a:r>
          </a:p>
          <a:p>
            <a:r>
              <a:rPr lang="sl-SI" dirty="0" smtClean="0"/>
              <a:t>Da se prepreči izguba izjemne priložnosti za raziskovanje, ustvarjanje, grajenje matematičnih konceptov, razvijanje sposobnosti kot so sodelovanje, komuniciranje,…</a:t>
            </a:r>
          </a:p>
        </p:txBody>
      </p:sp>
    </p:spTree>
    <p:extLst>
      <p:ext uri="{BB962C8B-B14F-4D97-AF65-F5344CB8AC3E}">
        <p14:creationId xmlns:p14="http://schemas.microsoft.com/office/powerpoint/2010/main" val="321065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5 glavnih tematik informatike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683183"/>
            <a:ext cx="10572000" cy="434974"/>
          </a:xfrm>
        </p:spPr>
        <p:txBody>
          <a:bodyPr/>
          <a:lstStyle/>
          <a:p>
            <a:r>
              <a:rPr lang="sl-SI" dirty="0" smtClean="0"/>
              <a:t>Njihova vsebina je oblikovana tako, da ustreza določeni starostni skupini.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2382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Raziskovanje podatkovnih struktur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Preproste </a:t>
            </a:r>
            <a:r>
              <a:rPr lang="sl-SI" dirty="0"/>
              <a:t>tabele, </a:t>
            </a:r>
            <a:r>
              <a:rPr lang="sl-SI" dirty="0" smtClean="0"/>
              <a:t>grafi, slovarji </a:t>
            </a:r>
            <a:r>
              <a:rPr lang="sl-SI" dirty="0"/>
              <a:t>in miselne </a:t>
            </a:r>
            <a:r>
              <a:rPr lang="sl-SI" dirty="0" smtClean="0"/>
              <a:t>karte, delo s predstavitvami, z besedilom, z grafiko.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0954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Komuniciranje preko IKT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Učenci </a:t>
            </a:r>
            <a:r>
              <a:rPr lang="sl-SI" dirty="0"/>
              <a:t>delajo s spletnimi stranmi, ki so pomembne za njihove interese; naučijo se uporabljati spletni brskalnik, e-poštni odjemalec in </a:t>
            </a:r>
            <a:r>
              <a:rPr lang="sl-SI" dirty="0" smtClean="0"/>
              <a:t>klepetalnike.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16107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575204"/>
            <a:ext cx="10571998" cy="970450"/>
          </a:xfrm>
        </p:spPr>
        <p:txBody>
          <a:bodyPr/>
          <a:lstStyle/>
          <a:p>
            <a:r>
              <a:rPr lang="sl-SI" dirty="0"/>
              <a:t>Metode, </a:t>
            </a:r>
            <a:r>
              <a:rPr lang="sl-SI" dirty="0" smtClean="0"/>
              <a:t>reševanja </a:t>
            </a:r>
            <a:r>
              <a:rPr lang="sl-SI" dirty="0"/>
              <a:t>problemov </a:t>
            </a:r>
            <a:r>
              <a:rPr lang="sl-SI" dirty="0" smtClean="0"/>
              <a:t/>
            </a:r>
            <a:br>
              <a:rPr lang="sl-SI" dirty="0" smtClean="0"/>
            </a:br>
            <a:r>
              <a:rPr lang="sl-SI" dirty="0" smtClean="0"/>
              <a:t>in </a:t>
            </a:r>
            <a:r>
              <a:rPr lang="sl-SI" dirty="0"/>
              <a:t>algoritemsko razmišljanje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Reševanje različnih problemov </a:t>
            </a:r>
            <a:r>
              <a:rPr lang="sl-SI" dirty="0"/>
              <a:t>in zapisovanje </a:t>
            </a:r>
            <a:r>
              <a:rPr lang="sl-SI" dirty="0" smtClean="0"/>
              <a:t>rešitev </a:t>
            </a:r>
            <a:r>
              <a:rPr lang="sl-SI" dirty="0"/>
              <a:t>(z uporabo besed, ikon ali določenih ukazov</a:t>
            </a:r>
            <a:r>
              <a:rPr lang="sl-SI" dirty="0" smtClean="0"/>
              <a:t>).</a:t>
            </a:r>
          </a:p>
          <a:p>
            <a:r>
              <a:rPr lang="sl-SI" dirty="0" smtClean="0"/>
              <a:t>Upravljanje agenta </a:t>
            </a:r>
            <a:r>
              <a:rPr lang="sl-SI" dirty="0"/>
              <a:t>neposredno in pozneje z ukazi za načrtovanje </a:t>
            </a:r>
            <a:r>
              <a:rPr lang="sl-SI" dirty="0" smtClean="0"/>
              <a:t>vnaprej.</a:t>
            </a:r>
          </a:p>
          <a:p>
            <a:r>
              <a:rPr lang="sl-SI" dirty="0" smtClean="0"/>
              <a:t>Razmevanje povezave </a:t>
            </a:r>
            <a:r>
              <a:rPr lang="sl-SI" dirty="0"/>
              <a:t>med programom in vedenjem </a:t>
            </a:r>
            <a:r>
              <a:rPr lang="sl-SI" dirty="0" smtClean="0"/>
              <a:t>agenta.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4752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Temeljna tematika IKT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Obravnava </a:t>
            </a:r>
            <a:r>
              <a:rPr lang="sl-SI" dirty="0"/>
              <a:t>strojne dele računalnika (tipkovnica, </a:t>
            </a:r>
            <a:r>
              <a:rPr lang="sl-SI" dirty="0" smtClean="0"/>
              <a:t>miška, zaslon) </a:t>
            </a:r>
            <a:r>
              <a:rPr lang="sl-SI" dirty="0"/>
              <a:t>in zunanje </a:t>
            </a:r>
            <a:r>
              <a:rPr lang="sl-SI" dirty="0" smtClean="0"/>
              <a:t>naprave.</a:t>
            </a:r>
          </a:p>
          <a:p>
            <a:r>
              <a:rPr lang="sl-SI" dirty="0" smtClean="0"/>
              <a:t>Delo z </a:t>
            </a:r>
            <a:r>
              <a:rPr lang="sl-SI" dirty="0"/>
              <a:t>mapami in datotekami.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2557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Informacijska družba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Učenci </a:t>
            </a:r>
            <a:r>
              <a:rPr lang="sl-SI" dirty="0"/>
              <a:t>spoznajo tveganja, povezana z uporabo digitalne tehnologije, </a:t>
            </a:r>
            <a:endParaRPr lang="sl-SI" dirty="0" smtClean="0"/>
          </a:p>
          <a:p>
            <a:r>
              <a:rPr lang="sl-SI" dirty="0" smtClean="0"/>
              <a:t>Zasebnost, vpliv </a:t>
            </a:r>
            <a:r>
              <a:rPr lang="sl-SI" dirty="0"/>
              <a:t>informacijske tehnologije na družbo.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55734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753</TotalTime>
  <Words>275</Words>
  <Application>Microsoft Office PowerPoint</Application>
  <PresentationFormat>Widescreen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Quotable</vt:lpstr>
      <vt:lpstr>SLOVAŠKI KURIKULUM</vt:lpstr>
      <vt:lpstr>Do dosege ciljev </vt:lpstr>
      <vt:lpstr>Zakaj bi začeli tako zgodaj? </vt:lpstr>
      <vt:lpstr>5 glavnih tematik informatike</vt:lpstr>
      <vt:lpstr>Raziskovanje podatkovnih struktur</vt:lpstr>
      <vt:lpstr>Komuniciranje preko IKT</vt:lpstr>
      <vt:lpstr>Metode, reševanja problemov  in algoritemsko razmišljanje</vt:lpstr>
      <vt:lpstr>Temeljna tematika IKT</vt:lpstr>
      <vt:lpstr>Informacijska družba</vt:lpstr>
      <vt:lpstr>Programiranje</vt:lpstr>
      <vt:lpstr>viri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SLOVAKIA CURRICULUM</dc:title>
  <dc:creator>Urška Nikoletti</dc:creator>
  <cp:lastModifiedBy>Urška Nikoletti</cp:lastModifiedBy>
  <cp:revision>24</cp:revision>
  <dcterms:created xsi:type="dcterms:W3CDTF">2019-03-14T12:00:34Z</dcterms:created>
  <dcterms:modified xsi:type="dcterms:W3CDTF">2019-03-21T13:27:57Z</dcterms:modified>
</cp:coreProperties>
</file>